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858B8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Туркестанская область</c:v>
                </c:pt>
                <c:pt idx="1">
                  <c:v>г.Шымкент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ЗКО</c:v>
                </c:pt>
                <c:pt idx="5">
                  <c:v>Жамбылская область</c:v>
                </c:pt>
                <c:pt idx="6">
                  <c:v>Мангистауская область</c:v>
                </c:pt>
                <c:pt idx="7">
                  <c:v>Акмолинская область</c:v>
                </c:pt>
                <c:pt idx="8">
                  <c:v>Карагандинская область</c:v>
                </c:pt>
                <c:pt idx="9">
                  <c:v>Актюбинская область</c:v>
                </c:pt>
                <c:pt idx="10">
                  <c:v>Костанайская область</c:v>
                </c:pt>
                <c:pt idx="11">
                  <c:v>ВКО</c:v>
                </c:pt>
                <c:pt idx="12">
                  <c:v>Павлодарская область</c:v>
                </c:pt>
                <c:pt idx="13">
                  <c:v>Алматинская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16</c:v>
                </c:pt>
                <c:pt idx="1">
                  <c:v>17</c:v>
                </c:pt>
                <c:pt idx="2">
                  <c:v>20</c:v>
                </c:pt>
                <c:pt idx="3">
                  <c:v>23</c:v>
                </c:pt>
                <c:pt idx="4">
                  <c:v>23</c:v>
                </c:pt>
                <c:pt idx="5">
                  <c:v>27</c:v>
                </c:pt>
                <c:pt idx="6">
                  <c:v>31</c:v>
                </c:pt>
                <c:pt idx="7">
                  <c:v>34</c:v>
                </c:pt>
                <c:pt idx="8">
                  <c:v>35</c:v>
                </c:pt>
                <c:pt idx="9">
                  <c:v>37</c:v>
                </c:pt>
                <c:pt idx="10">
                  <c:v>48</c:v>
                </c:pt>
                <c:pt idx="11">
                  <c:v>49</c:v>
                </c:pt>
                <c:pt idx="12">
                  <c:v>49</c:v>
                </c:pt>
                <c:pt idx="13">
                  <c:v>50</c:v>
                </c:pt>
                <c:pt idx="14">
                  <c:v>51</c:v>
                </c:pt>
                <c:pt idx="15">
                  <c:v>87</c:v>
                </c:pt>
                <c:pt idx="16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195520"/>
        <c:axId val="990185728"/>
      </c:barChart>
      <c:catAx>
        <c:axId val="990195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0185728"/>
        <c:crosses val="autoZero"/>
        <c:auto val="1"/>
        <c:lblAlgn val="ctr"/>
        <c:lblOffset val="100"/>
        <c:noMultiLvlLbl val="0"/>
      </c:catAx>
      <c:valAx>
        <c:axId val="990185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0195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400"/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21560304593"/>
          <c:y val="7.9775646690628574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2020г.'!$A$33:$A$40</c:f>
              <c:strCache>
                <c:ptCount val="8"/>
                <c:pt idx="0">
                  <c:v>г.Нур-Султан</c:v>
                </c:pt>
                <c:pt idx="1">
                  <c:v>Акмолинская область</c:v>
                </c:pt>
                <c:pt idx="2">
                  <c:v>Актюбинская область</c:v>
                </c:pt>
                <c:pt idx="3">
                  <c:v>Костанайская область</c:v>
                </c:pt>
                <c:pt idx="4">
                  <c:v>Туркестанская область</c:v>
                </c:pt>
                <c:pt idx="5">
                  <c:v>г.Шымкент</c:v>
                </c:pt>
                <c:pt idx="6">
                  <c:v>ВКО</c:v>
                </c:pt>
                <c:pt idx="7">
                  <c:v>г.Алматы</c:v>
                </c:pt>
              </c:strCache>
            </c:strRef>
          </c:cat>
          <c:val>
            <c:numRef>
              <c:f>'Одобренные РФ 2020г.'!$B$33:$B$40</c:f>
              <c:numCache>
                <c:formatCode>_-* #\ ##0_р_._-;\-* #\ ##0_р_._-;_-* "-"??_р_._-;_-@_-</c:formatCode>
                <c:ptCount val="8"/>
                <c:pt idx="0">
                  <c:v>12345000</c:v>
                </c:pt>
                <c:pt idx="1">
                  <c:v>18651000</c:v>
                </c:pt>
                <c:pt idx="2">
                  <c:v>20648000</c:v>
                </c:pt>
                <c:pt idx="3">
                  <c:v>35000000</c:v>
                </c:pt>
                <c:pt idx="4">
                  <c:v>77144160</c:v>
                </c:pt>
                <c:pt idx="5">
                  <c:v>90000000</c:v>
                </c:pt>
                <c:pt idx="6">
                  <c:v>306345290</c:v>
                </c:pt>
                <c:pt idx="7">
                  <c:v>350000000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192256"/>
        <c:axId val="990186816"/>
      </c:barChart>
      <c:catAx>
        <c:axId val="9901922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90186816"/>
        <c:crosses val="autoZero"/>
        <c:auto val="1"/>
        <c:lblAlgn val="ctr"/>
        <c:lblOffset val="100"/>
        <c:noMultiLvlLbl val="0"/>
      </c:catAx>
      <c:valAx>
        <c:axId val="99018681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990192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b="1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одобр.бву!$C$3:$C$8</c:f>
              <c:strCache>
                <c:ptCount val="6"/>
                <c:pt idx="0">
                  <c:v>АО "Евразийский банк"</c:v>
                </c:pt>
                <c:pt idx="1">
                  <c:v>АО "Банк ЦентрКредит"</c:v>
                </c:pt>
                <c:pt idx="2">
                  <c:v>ДБ АО "Сбербанк"</c:v>
                </c:pt>
                <c:pt idx="3">
                  <c:v>First Heartland Jysan Bank</c:v>
                </c:pt>
                <c:pt idx="4">
                  <c:v>АО "Нурбанк"</c:v>
                </c:pt>
                <c:pt idx="5">
                  <c:v>АО ДБ "Альфа Банк"</c:v>
                </c:pt>
              </c:strCache>
            </c:strRef>
          </c:cat>
          <c:val>
            <c:numRef>
              <c:f>одобр.бву!$D$3:$D$8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186272"/>
        <c:axId val="990197696"/>
      </c:barChart>
      <c:catAx>
        <c:axId val="99018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0197696"/>
        <c:crosses val="autoZero"/>
        <c:auto val="1"/>
        <c:lblAlgn val="ctr"/>
        <c:lblOffset val="100"/>
        <c:noMultiLvlLbl val="0"/>
      </c:catAx>
      <c:valAx>
        <c:axId val="990197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0186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одобренных ДГ,тенге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226935628989578"/>
          <c:y val="0.12176022339419493"/>
          <c:w val="0.70798081274323466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одобр.бву!$C$29:$C$34</c:f>
              <c:strCache>
                <c:ptCount val="6"/>
                <c:pt idx="0">
                  <c:v>АО "Евразийский банк"</c:v>
                </c:pt>
                <c:pt idx="1">
                  <c:v>ДБ АО "Сбербанк"</c:v>
                </c:pt>
                <c:pt idx="2">
                  <c:v>First Heartland Jysan Bank</c:v>
                </c:pt>
                <c:pt idx="3">
                  <c:v>АО "Банк ЦентрКредит"</c:v>
                </c:pt>
                <c:pt idx="4">
                  <c:v>АО "Нурбанк"</c:v>
                </c:pt>
                <c:pt idx="5">
                  <c:v>АО ДБ "Альфа Банк"</c:v>
                </c:pt>
              </c:strCache>
            </c:strRef>
          </c:cat>
          <c:val>
            <c:numRef>
              <c:f>одобр.бву!$D$29:$D$34</c:f>
              <c:numCache>
                <c:formatCode>_-* #\ ##0_р_._-;\-* #\ ##0_р_._-;_-* "-"??_р_._-;_-@_-</c:formatCode>
                <c:ptCount val="6"/>
                <c:pt idx="0">
                  <c:v>35000000</c:v>
                </c:pt>
                <c:pt idx="1">
                  <c:v>39476000</c:v>
                </c:pt>
                <c:pt idx="2">
                  <c:v>95305000</c:v>
                </c:pt>
                <c:pt idx="3">
                  <c:v>120718000</c:v>
                </c:pt>
                <c:pt idx="4">
                  <c:v>196934450</c:v>
                </c:pt>
                <c:pt idx="5">
                  <c:v>422700000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182464"/>
        <c:axId val="990191168"/>
      </c:barChart>
      <c:catAx>
        <c:axId val="99018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0191168"/>
        <c:crosses val="autoZero"/>
        <c:auto val="1"/>
        <c:lblAlgn val="ctr"/>
        <c:lblOffset val="100"/>
        <c:noMultiLvlLbl val="0"/>
      </c:catAx>
      <c:valAx>
        <c:axId val="99019116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990182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0.54008082802460256</c:v>
                </c:pt>
                <c:pt idx="1">
                  <c:v>9.825673423489252E-2</c:v>
                </c:pt>
                <c:pt idx="2">
                  <c:v>7.747973657073455E-2</c:v>
                </c:pt>
                <c:pt idx="3">
                  <c:v>7.8807912822146081E-2</c:v>
                </c:pt>
                <c:pt idx="4">
                  <c:v>2.0870920947655237E-2</c:v>
                </c:pt>
                <c:pt idx="5">
                  <c:v>3.8225553302830222E-2</c:v>
                </c:pt>
                <c:pt idx="6">
                  <c:v>3.0208445176908207E-2</c:v>
                </c:pt>
                <c:pt idx="7">
                  <c:v>2.3158956613490319E-2</c:v>
                </c:pt>
                <c:pt idx="8">
                  <c:v>4.5379837712496263E-2</c:v>
                </c:pt>
                <c:pt idx="9">
                  <c:v>8.5520929960157619E-3</c:v>
                </c:pt>
                <c:pt idx="10">
                  <c:v>8.1738852320084598E-3</c:v>
                </c:pt>
                <c:pt idx="11">
                  <c:v>5.4545747151258615E-3</c:v>
                </c:pt>
                <c:pt idx="12">
                  <c:v>9.5640457339157599E-3</c:v>
                </c:pt>
                <c:pt idx="13">
                  <c:v>5.8915646765444031E-3</c:v>
                </c:pt>
                <c:pt idx="14">
                  <c:v>4.3031923577203368E-3</c:v>
                </c:pt>
                <c:pt idx="15">
                  <c:v>5.5917188829134323E-3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Кызылординская область</c:v>
                </c:pt>
                <c:pt idx="1">
                  <c:v>Жамбылская область</c:v>
                </c:pt>
                <c:pt idx="2">
                  <c:v>ЗКО</c:v>
                </c:pt>
                <c:pt idx="3">
                  <c:v>Атырауская область</c:v>
                </c:pt>
                <c:pt idx="4">
                  <c:v>Павлодарская область</c:v>
                </c:pt>
                <c:pt idx="5">
                  <c:v>г.Шымкент</c:v>
                </c:pt>
                <c:pt idx="6">
                  <c:v>Карагандинская область</c:v>
                </c:pt>
                <c:pt idx="7">
                  <c:v>Костанайская область</c:v>
                </c:pt>
                <c:pt idx="8">
                  <c:v>Мангистауская область</c:v>
                </c:pt>
                <c:pt idx="9">
                  <c:v>Туркестанская область</c:v>
                </c:pt>
                <c:pt idx="10">
                  <c:v>ВКО</c:v>
                </c:pt>
                <c:pt idx="11">
                  <c:v>Акмолинская область</c:v>
                </c:pt>
                <c:pt idx="12">
                  <c:v>Актюбинская область</c:v>
                </c:pt>
                <c:pt idx="13">
                  <c:v>СКО</c:v>
                </c:pt>
                <c:pt idx="14">
                  <c:v>Алматинская область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229382772.33000001</c:v>
                </c:pt>
                <c:pt idx="1">
                  <c:v>428876308</c:v>
                </c:pt>
                <c:pt idx="2">
                  <c:v>454413158</c:v>
                </c:pt>
                <c:pt idx="3">
                  <c:v>499871138.95999998</c:v>
                </c:pt>
                <c:pt idx="4">
                  <c:v>519648445.68000001</c:v>
                </c:pt>
                <c:pt idx="5">
                  <c:v>578347671.45000005</c:v>
                </c:pt>
                <c:pt idx="6">
                  <c:v>582601993.49000001</c:v>
                </c:pt>
                <c:pt idx="7">
                  <c:v>865175000</c:v>
                </c:pt>
                <c:pt idx="8">
                  <c:v>898166688.32000005</c:v>
                </c:pt>
                <c:pt idx="9">
                  <c:v>1037700000</c:v>
                </c:pt>
                <c:pt idx="10">
                  <c:v>1201158246</c:v>
                </c:pt>
                <c:pt idx="11">
                  <c:v>1267258000</c:v>
                </c:pt>
                <c:pt idx="12">
                  <c:v>1286381836</c:v>
                </c:pt>
                <c:pt idx="13">
                  <c:v>1352619514</c:v>
                </c:pt>
                <c:pt idx="14">
                  <c:v>1470198123.3299999</c:v>
                </c:pt>
                <c:pt idx="15">
                  <c:v>2257106494.5100002</c:v>
                </c:pt>
                <c:pt idx="16" formatCode="_-* #\ ##0.00_р_._-;\-* #\ ##0.00_р_._-;_-* &quot;-&quot;??_р_._-;_-@_-">
                  <c:v>5483326376.8600006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194976"/>
        <c:axId val="990188992"/>
      </c:barChart>
      <c:catAx>
        <c:axId val="990194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0188992"/>
        <c:crosses val="autoZero"/>
        <c:auto val="1"/>
        <c:lblAlgn val="ctr"/>
        <c:lblOffset val="100"/>
        <c:noMultiLvlLbl val="0"/>
      </c:catAx>
      <c:valAx>
        <c:axId val="99018899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990194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"Нурбанк"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ДБ АО "Сбербанк"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27</c:v>
                </c:pt>
                <c:pt idx="11">
                  <c:v>28</c:v>
                </c:pt>
                <c:pt idx="12">
                  <c:v>36</c:v>
                </c:pt>
                <c:pt idx="13">
                  <c:v>41</c:v>
                </c:pt>
                <c:pt idx="14">
                  <c:v>52</c:v>
                </c:pt>
                <c:pt idx="15">
                  <c:v>57</c:v>
                </c:pt>
                <c:pt idx="16">
                  <c:v>70</c:v>
                </c:pt>
                <c:pt idx="17">
                  <c:v>111</c:v>
                </c:pt>
                <c:pt idx="18">
                  <c:v>133</c:v>
                </c:pt>
                <c:pt idx="19">
                  <c:v>135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"Нурбанк"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ДБ АО "Сбербанк"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27</c:v>
                </c:pt>
                <c:pt idx="11">
                  <c:v>28</c:v>
                </c:pt>
                <c:pt idx="12">
                  <c:v>36</c:v>
                </c:pt>
                <c:pt idx="13">
                  <c:v>41</c:v>
                </c:pt>
                <c:pt idx="14">
                  <c:v>52</c:v>
                </c:pt>
                <c:pt idx="15">
                  <c:v>57</c:v>
                </c:pt>
                <c:pt idx="16">
                  <c:v>70</c:v>
                </c:pt>
                <c:pt idx="17">
                  <c:v>111</c:v>
                </c:pt>
                <c:pt idx="18">
                  <c:v>133</c:v>
                </c:pt>
                <c:pt idx="19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196064"/>
        <c:axId val="990185184"/>
      </c:barChart>
      <c:catAx>
        <c:axId val="9901960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0185184"/>
        <c:crosses val="autoZero"/>
        <c:auto val="1"/>
        <c:lblAlgn val="ctr"/>
        <c:lblOffset val="100"/>
        <c:noMultiLvlLbl val="0"/>
      </c:catAx>
      <c:valAx>
        <c:axId val="990185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0196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РИЦ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"Казкоммерцбанк"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ДБ АО "Банк ВТБ Казахстан"</c:v>
                </c:pt>
                <c:pt idx="11">
                  <c:v>АО "ForteBank"</c:v>
                </c:pt>
                <c:pt idx="12">
                  <c:v>АО "Нурбанк"</c:v>
                </c:pt>
                <c:pt idx="13">
                  <c:v>АО "Евразийский банк"</c:v>
                </c:pt>
                <c:pt idx="14">
                  <c:v>First Heartland Jysan Bank</c:v>
                </c:pt>
                <c:pt idx="15">
                  <c:v>АО "Bank RBK"</c:v>
                </c:pt>
                <c:pt idx="16">
                  <c:v>АО "Банк ЦентрКредит"</c:v>
                </c:pt>
                <c:pt idx="17">
                  <c:v>АО ДБ "Альфа Банк"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8782000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174005000</c:v>
                </c:pt>
                <c:pt idx="8">
                  <c:v>238406200</c:v>
                </c:pt>
                <c:pt idx="9">
                  <c:v>257168329</c:v>
                </c:pt>
                <c:pt idx="10">
                  <c:v>340662222.32999998</c:v>
                </c:pt>
                <c:pt idx="11">
                  <c:v>612554008</c:v>
                </c:pt>
                <c:pt idx="12">
                  <c:v>1177816478.55</c:v>
                </c:pt>
                <c:pt idx="13">
                  <c:v>1391283188.3300002</c:v>
                </c:pt>
                <c:pt idx="14">
                  <c:v>1545265790</c:v>
                </c:pt>
                <c:pt idx="15">
                  <c:v>1652669918.4099998</c:v>
                </c:pt>
                <c:pt idx="16">
                  <c:v>2384386420</c:v>
                </c:pt>
                <c:pt idx="17">
                  <c:v>2640757958</c:v>
                </c:pt>
                <c:pt idx="18">
                  <c:v>3674486500.8599992</c:v>
                </c:pt>
                <c:pt idx="19">
                  <c:v>4117808853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194432"/>
        <c:axId val="990196608"/>
      </c:barChart>
      <c:catAx>
        <c:axId val="990194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0196608"/>
        <c:crosses val="autoZero"/>
        <c:auto val="1"/>
        <c:lblAlgn val="ctr"/>
        <c:lblOffset val="100"/>
        <c:noMultiLvlLbl val="0"/>
      </c:catAx>
      <c:valAx>
        <c:axId val="99019660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990194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Лист4!$A$3:$A$14</c:f>
              <c:strCache>
                <c:ptCount val="12"/>
                <c:pt idx="0">
                  <c:v>Атырауская область</c:v>
                </c:pt>
                <c:pt idx="1">
                  <c:v>СКО</c:v>
                </c:pt>
                <c:pt idx="2">
                  <c:v>Павлодарская область</c:v>
                </c:pt>
                <c:pt idx="3">
                  <c:v>Карагандинская область</c:v>
                </c:pt>
                <c:pt idx="4">
                  <c:v>Костанайская область</c:v>
                </c:pt>
                <c:pt idx="5">
                  <c:v>Актюбинская область</c:v>
                </c:pt>
                <c:pt idx="6">
                  <c:v>Жамбылская область</c:v>
                </c:pt>
                <c:pt idx="7">
                  <c:v>Акмолинская область</c:v>
                </c:pt>
                <c:pt idx="8">
                  <c:v>Алматинская область</c:v>
                </c:pt>
                <c:pt idx="9">
                  <c:v>г.Нур-Султан</c:v>
                </c:pt>
                <c:pt idx="10">
                  <c:v>ВКО</c:v>
                </c:pt>
                <c:pt idx="11">
                  <c:v>г.Алматы</c:v>
                </c:pt>
              </c:strCache>
            </c:strRef>
          </c:cat>
          <c:val>
            <c:numRef>
              <c:f>Лист4!$B$3:$B$14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10</c:v>
                </c:pt>
                <c:pt idx="1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183008"/>
        <c:axId val="990189536"/>
      </c:barChart>
      <c:catAx>
        <c:axId val="990183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0189536"/>
        <c:crosses val="autoZero"/>
        <c:auto val="1"/>
        <c:lblAlgn val="ctr"/>
        <c:lblOffset val="100"/>
        <c:noMultiLvlLbl val="0"/>
      </c:catAx>
      <c:valAx>
        <c:axId val="990189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0183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Лист4!$A$19:$A$30</c:f>
              <c:strCache>
                <c:ptCount val="12"/>
                <c:pt idx="0">
                  <c:v>Атырауская область</c:v>
                </c:pt>
                <c:pt idx="1">
                  <c:v>СКО</c:v>
                </c:pt>
                <c:pt idx="2">
                  <c:v>Карагандинская область</c:v>
                </c:pt>
                <c:pt idx="3">
                  <c:v>Актюбинская область</c:v>
                </c:pt>
                <c:pt idx="4">
                  <c:v>г.Нур-Султан</c:v>
                </c:pt>
                <c:pt idx="5">
                  <c:v>Павлодарская область</c:v>
                </c:pt>
                <c:pt idx="6">
                  <c:v>Жамбылская область</c:v>
                </c:pt>
                <c:pt idx="7">
                  <c:v>ВКО</c:v>
                </c:pt>
                <c:pt idx="8">
                  <c:v>Алматинская область</c:v>
                </c:pt>
                <c:pt idx="9">
                  <c:v>Костанайская область</c:v>
                </c:pt>
                <c:pt idx="10">
                  <c:v>Акмолинская область</c:v>
                </c:pt>
                <c:pt idx="11">
                  <c:v>г.Алматы</c:v>
                </c:pt>
              </c:strCache>
            </c:strRef>
          </c:cat>
          <c:val>
            <c:numRef>
              <c:f>Лист4!$B$19:$B$30</c:f>
              <c:numCache>
                <c:formatCode>_-* #\ ##0_р_._-;\-* #\ ##0_р_._-;_-* "-"??_р_._-;_-@_-</c:formatCode>
                <c:ptCount val="12"/>
                <c:pt idx="0">
                  <c:v>6000000</c:v>
                </c:pt>
                <c:pt idx="1">
                  <c:v>19755000</c:v>
                </c:pt>
                <c:pt idx="2">
                  <c:v>50640400</c:v>
                </c:pt>
                <c:pt idx="3">
                  <c:v>73000000</c:v>
                </c:pt>
                <c:pt idx="4">
                  <c:v>136386100</c:v>
                </c:pt>
                <c:pt idx="5">
                  <c:v>175000000</c:v>
                </c:pt>
                <c:pt idx="6">
                  <c:v>178114570</c:v>
                </c:pt>
                <c:pt idx="7">
                  <c:v>186600850</c:v>
                </c:pt>
                <c:pt idx="8">
                  <c:v>231301840</c:v>
                </c:pt>
                <c:pt idx="9">
                  <c:v>250000000</c:v>
                </c:pt>
                <c:pt idx="10">
                  <c:v>380000000</c:v>
                </c:pt>
                <c:pt idx="11">
                  <c:v>982302498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192800"/>
        <c:axId val="990188448"/>
      </c:barChart>
      <c:catAx>
        <c:axId val="9901928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0188448"/>
        <c:crosses val="autoZero"/>
        <c:auto val="1"/>
        <c:lblAlgn val="ctr"/>
        <c:lblOffset val="100"/>
        <c:noMultiLvlLbl val="0"/>
      </c:catAx>
      <c:valAx>
        <c:axId val="99018844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990192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4584D3">
                  <a:lumMod val="75000"/>
                </a:srgbClr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Лист5.!$B$3:$B$12</c:f>
              <c:strCache>
                <c:ptCount val="10"/>
                <c:pt idx="0">
                  <c:v>АО "ForteBank"</c:v>
                </c:pt>
                <c:pt idx="1">
                  <c:v>АО "Народный Банк Казахастана"</c:v>
                </c:pt>
                <c:pt idx="2">
                  <c:v>АО "АТФБанк"</c:v>
                </c:pt>
                <c:pt idx="3">
                  <c:v>ДБ АО "Банк ВТБ Казахстан"</c:v>
                </c:pt>
                <c:pt idx="4">
                  <c:v>АО "Нурбанк"</c:v>
                </c:pt>
                <c:pt idx="5">
                  <c:v>АО "Евразийский банк"</c:v>
                </c:pt>
                <c:pt idx="6">
                  <c:v>АО "Банк ЦентрКредит"</c:v>
                </c:pt>
                <c:pt idx="7">
                  <c:v>АО ДБ "Альфа Банк"</c:v>
                </c:pt>
                <c:pt idx="8">
                  <c:v>ДБ АО "Сбербанк"</c:v>
                </c:pt>
                <c:pt idx="9">
                  <c:v>First Heartland Jysan Bank</c:v>
                </c:pt>
              </c:strCache>
            </c:strRef>
          </c:cat>
          <c:val>
            <c:numRef>
              <c:f>Лист5.!$C$3:$C$12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190080"/>
        <c:axId val="990193344"/>
      </c:barChart>
      <c:catAx>
        <c:axId val="99019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0193344"/>
        <c:crosses val="autoZero"/>
        <c:auto val="1"/>
        <c:lblAlgn val="ctr"/>
        <c:lblOffset val="100"/>
        <c:noMultiLvlLbl val="0"/>
      </c:catAx>
      <c:valAx>
        <c:axId val="990193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0190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подписанных,ДГ 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319169610840897"/>
          <c:y val="0.12184024446624987"/>
          <c:w val="0.66663498048659409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Лист5.!$L$3:$L$12</c:f>
              <c:strCache>
                <c:ptCount val="10"/>
                <c:pt idx="0">
                  <c:v>АО "ForteBank"</c:v>
                </c:pt>
                <c:pt idx="1">
                  <c:v>АО "Народный Банк Казахастана"</c:v>
                </c:pt>
                <c:pt idx="2">
                  <c:v>АО "Банк ЦентрКредит"</c:v>
                </c:pt>
                <c:pt idx="3">
                  <c:v>АО "Нурбанк"</c:v>
                </c:pt>
                <c:pt idx="4">
                  <c:v>ДБ АО "Банк ВТБ Казахстан"</c:v>
                </c:pt>
                <c:pt idx="5">
                  <c:v>АО "АТФБанк"</c:v>
                </c:pt>
                <c:pt idx="6">
                  <c:v>ДБ АО "Сбербанк"</c:v>
                </c:pt>
                <c:pt idx="7">
                  <c:v>First Heartland Jysan Bank</c:v>
                </c:pt>
                <c:pt idx="8">
                  <c:v>АО "Евразийский банк"</c:v>
                </c:pt>
                <c:pt idx="9">
                  <c:v>АО ДБ "Альфа Банк"</c:v>
                </c:pt>
              </c:strCache>
            </c:strRef>
          </c:cat>
          <c:val>
            <c:numRef>
              <c:f>Лист5.!$M$3:$M$12</c:f>
              <c:numCache>
                <c:formatCode>_-* #\ ##0_р_._-;\-* #\ ##0_р_._-;_-* "-"??_р_._-;_-@_-</c:formatCode>
                <c:ptCount val="10"/>
                <c:pt idx="0">
                  <c:v>6221012</c:v>
                </c:pt>
                <c:pt idx="1">
                  <c:v>61140400</c:v>
                </c:pt>
                <c:pt idx="2">
                  <c:v>104715420</c:v>
                </c:pt>
                <c:pt idx="3">
                  <c:v>116400000</c:v>
                </c:pt>
                <c:pt idx="4">
                  <c:v>172255000</c:v>
                </c:pt>
                <c:pt idx="5">
                  <c:v>200000000</c:v>
                </c:pt>
                <c:pt idx="6">
                  <c:v>360159126</c:v>
                </c:pt>
                <c:pt idx="7">
                  <c:v>502000000</c:v>
                </c:pt>
                <c:pt idx="8">
                  <c:v>540000000</c:v>
                </c:pt>
                <c:pt idx="9">
                  <c:v>606210300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0193888"/>
        <c:axId val="990190624"/>
      </c:barChart>
      <c:catAx>
        <c:axId val="99019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0190624"/>
        <c:crosses val="autoZero"/>
        <c:auto val="1"/>
        <c:lblAlgn val="ctr"/>
        <c:lblOffset val="100"/>
        <c:noMultiLvlLbl val="0"/>
      </c:catAx>
      <c:valAx>
        <c:axId val="99019062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990193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400"/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2020г.'!$A$3:$A$10</c:f>
              <c:strCache>
                <c:ptCount val="8"/>
                <c:pt idx="0">
                  <c:v>г.Нур-Султан</c:v>
                </c:pt>
                <c:pt idx="1">
                  <c:v>Акмолинская область</c:v>
                </c:pt>
                <c:pt idx="2">
                  <c:v>Костанайская область</c:v>
                </c:pt>
                <c:pt idx="3">
                  <c:v>Туркестанская область</c:v>
                </c:pt>
                <c:pt idx="4">
                  <c:v>г.Шымкент</c:v>
                </c:pt>
                <c:pt idx="5">
                  <c:v>Актюбинская область</c:v>
                </c:pt>
                <c:pt idx="6">
                  <c:v>г.Алматы</c:v>
                </c:pt>
                <c:pt idx="7">
                  <c:v>ВКО</c:v>
                </c:pt>
              </c:strCache>
            </c:strRef>
          </c:cat>
          <c:val>
            <c:numRef>
              <c:f>'Одобренные РФ 2020г.'!$B$3:$B$10</c:f>
              <c:numCache>
                <c:formatCode>#,##0</c:formatCode>
                <c:ptCount val="8"/>
                <c:pt idx="0" formatCode="General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 formatCode="General">
                  <c:v>5</c:v>
                </c:pt>
                <c:pt idx="7" formatCode="General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197152"/>
        <c:axId val="990184640"/>
      </c:barChart>
      <c:catAx>
        <c:axId val="990197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90184640"/>
        <c:crosses val="autoZero"/>
        <c:auto val="1"/>
        <c:lblAlgn val="ctr"/>
        <c:lblOffset val="100"/>
        <c:noMultiLvlLbl val="0"/>
      </c:catAx>
      <c:valAx>
        <c:axId val="990184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0197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smtClean="0"/>
              <a:t>2021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49893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773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744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44,8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20,4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01.08.2021г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56981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91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62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6,6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01.01.2021г.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8.202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744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44,8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20,4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8.202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797838"/>
              </p:ext>
            </p:extLst>
          </p:nvPr>
        </p:nvGraphicFramePr>
        <p:xfrm>
          <a:off x="-108520" y="935134"/>
          <a:ext cx="4824536" cy="322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206134"/>
              </p:ext>
            </p:extLst>
          </p:nvPr>
        </p:nvGraphicFramePr>
        <p:xfrm>
          <a:off x="4627987" y="1010892"/>
          <a:ext cx="4500856" cy="336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АО «</a:t>
            </a:r>
            <a:r>
              <a:rPr lang="ru-RU" sz="1100" dirty="0" err="1">
                <a:cs typeface="Times New Roman" pitchFamily="18" charset="0"/>
              </a:rPr>
              <a:t>АТФБанк</a:t>
            </a:r>
            <a:r>
              <a:rPr lang="ru-RU" sz="1100" dirty="0">
                <a:cs typeface="Times New Roman" pitchFamily="18" charset="0"/>
              </a:rPr>
              <a:t>»</a:t>
            </a:r>
            <a:r>
              <a:rPr lang="ru-RU" sz="1100" b="1" dirty="0">
                <a:cs typeface="Times New Roman" pitchFamily="18" charset="0"/>
              </a:rPr>
              <a:t> , 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7019925" y="0"/>
            <a:ext cx="2295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000" b="1" dirty="0"/>
              <a:t>с 01.01 по 01.</a:t>
            </a:r>
            <a:r>
              <a:rPr lang="en-US" altLang="en-US" sz="1000" b="1" dirty="0" smtClean="0"/>
              <a:t>0</a:t>
            </a:r>
            <a:r>
              <a:rPr lang="ru-RU" altLang="en-US" sz="1000" b="1" dirty="0" smtClean="0"/>
              <a:t>8.202</a:t>
            </a:r>
            <a:r>
              <a:rPr lang="en-US" altLang="en-US" sz="1000" b="1" dirty="0"/>
              <a:t>1</a:t>
            </a:r>
            <a:r>
              <a:rPr lang="ru-RU" altLang="en-US" sz="10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74364"/>
              </p:ext>
            </p:extLst>
          </p:nvPr>
        </p:nvGraphicFramePr>
        <p:xfrm>
          <a:off x="179512" y="891638"/>
          <a:ext cx="4287267" cy="354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82860"/>
              </p:ext>
            </p:extLst>
          </p:nvPr>
        </p:nvGraphicFramePr>
        <p:xfrm>
          <a:off x="4816084" y="623678"/>
          <a:ext cx="4080266" cy="384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971550" y="0"/>
            <a:ext cx="6408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2000" b="1">
                <a:solidFill>
                  <a:srgbClr val="0070C0"/>
                </a:solidFill>
              </a:rPr>
            </a:br>
            <a:r>
              <a:rPr lang="ru-RU" altLang="ru-RU" sz="2000" b="1"/>
              <a:t>информация по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  <a:r>
              <a:rPr lang="ru-RU" altLang="ru-RU" sz="2000" b="1"/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(в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208463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 г. Алматы, </a:t>
            </a:r>
            <a:r>
              <a:rPr lang="ru-RU" sz="1100" dirty="0" smtClean="0">
                <a:cs typeface="Times New Roman" pitchFamily="18" charset="0"/>
              </a:rPr>
              <a:t>ВКО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>
                <a:cs typeface="Times New Roman" pitchFamily="18" charset="0"/>
              </a:rPr>
              <a:t>–</a:t>
            </a:r>
            <a:r>
              <a:rPr lang="ru-RU" sz="1100" dirty="0" err="1" smtClean="0">
                <a:cs typeface="Times New Roman" pitchFamily="18" charset="0"/>
              </a:rPr>
              <a:t>г.Алматы</a:t>
            </a:r>
            <a:r>
              <a:rPr lang="ru-RU" sz="1100" dirty="0" smtClean="0">
                <a:cs typeface="Times New Roman" pitchFamily="18" charset="0"/>
              </a:rPr>
              <a:t>, </a:t>
            </a:r>
            <a:r>
              <a:rPr lang="ru-RU" sz="1100" dirty="0" err="1" smtClean="0">
                <a:cs typeface="Times New Roman" pitchFamily="18" charset="0"/>
              </a:rPr>
              <a:t>Акмолинская</a:t>
            </a:r>
            <a:r>
              <a:rPr lang="ru-RU" sz="1100" dirty="0" smtClean="0">
                <a:cs typeface="Times New Roman" pitchFamily="18" charset="0"/>
              </a:rPr>
              <a:t> область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8.202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657890"/>
              </p:ext>
            </p:extLst>
          </p:nvPr>
        </p:nvGraphicFramePr>
        <p:xfrm>
          <a:off x="-185738" y="1000919"/>
          <a:ext cx="4795838" cy="320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280707"/>
              </p:ext>
            </p:extLst>
          </p:nvPr>
        </p:nvGraphicFramePr>
        <p:xfrm>
          <a:off x="4610100" y="876946"/>
          <a:ext cx="4512469" cy="337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</a:rPr>
            </a:br>
            <a:r>
              <a:rPr lang="ru-RU" altLang="ru-RU" sz="1900" b="1" dirty="0"/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</a:rPr>
              <a:t> </a:t>
            </a:r>
            <a:r>
              <a:rPr lang="ru-RU" altLang="ru-RU" sz="1900" b="1" dirty="0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6767513" y="15875"/>
            <a:ext cx="1643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01.01.2020г.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8.202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 «</a:t>
            </a:r>
            <a:r>
              <a:rPr lang="en-US" sz="1100" dirty="0" smtClean="0"/>
              <a:t>First Heartland </a:t>
            </a:r>
            <a:r>
              <a:rPr lang="en-US" sz="1100" dirty="0" err="1" smtClean="0"/>
              <a:t>Jysan</a:t>
            </a:r>
            <a:r>
              <a:rPr lang="en-US" sz="1100" dirty="0" smtClean="0"/>
              <a:t> Bank</a:t>
            </a:r>
            <a:r>
              <a:rPr lang="ru-RU" sz="1100" dirty="0" smtClean="0"/>
              <a:t>» , ДБ АО «Сбербанк»</a:t>
            </a:r>
            <a:endParaRPr lang="ru-RU" sz="1100" dirty="0"/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сумме-</a:t>
            </a:r>
            <a:r>
              <a:rPr lang="ru-RU" sz="1100" dirty="0">
                <a:solidFill>
                  <a:prstClr val="black"/>
                </a:solidFill>
              </a:rPr>
              <a:t>АО ДБ «</a:t>
            </a:r>
            <a:r>
              <a:rPr lang="kk-KZ" sz="1100" dirty="0">
                <a:solidFill>
                  <a:prstClr val="black"/>
                </a:solidFill>
              </a:rPr>
              <a:t>Альфа Банк</a:t>
            </a:r>
            <a:r>
              <a:rPr lang="ru-RU" sz="1100" dirty="0">
                <a:solidFill>
                  <a:prstClr val="black"/>
                </a:solidFill>
              </a:rPr>
              <a:t>», </a:t>
            </a:r>
            <a:r>
              <a:rPr lang="ru-RU" sz="1100" dirty="0" smtClean="0">
                <a:solidFill>
                  <a:prstClr val="black"/>
                </a:solidFill>
              </a:rPr>
              <a:t>АО «Евразийский банк» </a:t>
            </a:r>
            <a:endParaRPr lang="ru-RU" sz="11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553167"/>
              </p:ext>
            </p:extLst>
          </p:nvPr>
        </p:nvGraphicFramePr>
        <p:xfrm>
          <a:off x="0" y="1065422"/>
          <a:ext cx="4336256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304920"/>
              </p:ext>
            </p:extLst>
          </p:nvPr>
        </p:nvGraphicFramePr>
        <p:xfrm>
          <a:off x="4400551" y="1079530"/>
          <a:ext cx="4567238" cy="2881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smtClean="0">
                <a:solidFill>
                  <a:srgbClr val="0070C0"/>
                </a:solidFill>
              </a:rPr>
            </a:br>
            <a:r>
              <a:rPr lang="ru-RU" altLang="ru-RU" sz="1900" smtClean="0"/>
              <a:t>Одобренные, но не подписанные </a:t>
            </a:r>
            <a:br>
              <a:rPr lang="ru-RU" altLang="ru-RU" sz="1900" smtClean="0"/>
            </a:br>
            <a:r>
              <a:rPr lang="ru-RU" altLang="ru-RU" sz="1900" smtClean="0"/>
              <a:t>в разрезе регионов</a:t>
            </a:r>
            <a:br>
              <a:rPr lang="ru-RU" altLang="ru-RU" sz="1900" smtClean="0"/>
            </a:br>
            <a:endParaRPr lang="ru-RU" altLang="ru-RU" sz="190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8.202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01.</a:t>
            </a:r>
            <a:r>
              <a:rPr lang="en-US" sz="1100" dirty="0" smtClean="0">
                <a:cs typeface="Times New Roman" pitchFamily="18" charset="0"/>
              </a:rPr>
              <a:t>0</a:t>
            </a:r>
            <a:r>
              <a:rPr lang="ru-RU" sz="1100" dirty="0" smtClean="0">
                <a:cs typeface="Times New Roman" pitchFamily="18" charset="0"/>
              </a:rPr>
              <a:t>8.202</a:t>
            </a:r>
            <a:r>
              <a:rPr lang="en-US" sz="1100" dirty="0">
                <a:cs typeface="Times New Roman" pitchFamily="18" charset="0"/>
              </a:rPr>
              <a:t>1</a:t>
            </a:r>
            <a:r>
              <a:rPr lang="ru-RU" sz="1100" dirty="0">
                <a:cs typeface="Times New Roman" pitchFamily="18" charset="0"/>
              </a:rPr>
              <a:t> г. – </a:t>
            </a:r>
            <a:r>
              <a:rPr lang="ru-RU" sz="1100" dirty="0" smtClean="0">
                <a:cs typeface="Times New Roman" pitchFamily="18" charset="0"/>
              </a:rPr>
              <a:t>29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2 137 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910 млн</a:t>
            </a:r>
            <a:r>
              <a:rPr lang="ru-RU" sz="11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591907"/>
              </p:ext>
            </p:extLst>
          </p:nvPr>
        </p:nvGraphicFramePr>
        <p:xfrm>
          <a:off x="0" y="1159753"/>
          <a:ext cx="4200384" cy="29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823545"/>
              </p:ext>
            </p:extLst>
          </p:nvPr>
        </p:nvGraphicFramePr>
        <p:xfrm>
          <a:off x="4283968" y="1143780"/>
          <a:ext cx="4796771" cy="318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8.202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-АО ДБ Альфа-Банк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АО </a:t>
            </a:r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Нурбанк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  <a:endParaRPr lang="ru-RU" altLang="en-US" sz="11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АО </a:t>
            </a:r>
            <a:r>
              <a:rPr lang="ru-RU" altLang="en-US" sz="1100" dirty="0">
                <a:solidFill>
                  <a:srgbClr val="000000"/>
                </a:solidFill>
                <a:latin typeface="Century Gothic"/>
              </a:rPr>
              <a:t>ДБ «Альфа Банк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», «</a:t>
            </a:r>
            <a:r>
              <a:rPr lang="ru-RU" sz="1100" dirty="0" err="1" smtClean="0">
                <a:solidFill>
                  <a:srgbClr val="000000"/>
                </a:solidFill>
                <a:latin typeface="Century Gothic"/>
              </a:rPr>
              <a:t>Нурбанк</a:t>
            </a: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»</a:t>
            </a:r>
            <a:endParaRPr lang="ru-RU" altLang="en-US" sz="1100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359348"/>
              </p:ext>
            </p:extLst>
          </p:nvPr>
        </p:nvGraphicFramePr>
        <p:xfrm>
          <a:off x="0" y="1198193"/>
          <a:ext cx="4172101" cy="291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770116"/>
              </p:ext>
            </p:extLst>
          </p:nvPr>
        </p:nvGraphicFramePr>
        <p:xfrm>
          <a:off x="4283968" y="1198193"/>
          <a:ext cx="4752528" cy="291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827088" y="123825"/>
            <a:ext cx="741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Профинансированные проекты банков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под Гарантию Фонда </a:t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endParaRPr lang="ru-RU" alt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773 </a:t>
            </a:r>
            <a:r>
              <a:rPr lang="ru-RU" sz="1000" b="1" dirty="0" smtClean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cs typeface="Times New Roman" pitchFamily="18" charset="0"/>
              </a:rPr>
              <a:t>47 млрд</a:t>
            </a:r>
            <a:r>
              <a:rPr lang="ru-RU" sz="1000" b="1" dirty="0">
                <a:cs typeface="Times New Roman" pitchFamily="18" charset="0"/>
              </a:rPr>
              <a:t>. тенге  </a:t>
            </a:r>
            <a:r>
              <a:rPr lang="ru-RU" sz="1000" dirty="0"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cs typeface="Times New Roman" pitchFamily="18" charset="0"/>
              </a:rPr>
              <a:t> </a:t>
            </a:r>
            <a:r>
              <a:rPr lang="ru-RU" sz="1000" b="1" dirty="0" smtClean="0">
                <a:cs typeface="Times New Roman" pitchFamily="18" charset="0"/>
              </a:rPr>
              <a:t>21,3 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40097"/>
              </p:ext>
            </p:extLst>
          </p:nvPr>
        </p:nvGraphicFramePr>
        <p:xfrm>
          <a:off x="179512" y="555625"/>
          <a:ext cx="8818438" cy="360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7884</TotalTime>
  <Words>416</Words>
  <Application>Microsoft Office PowerPoint</Application>
  <PresentationFormat>Экран (16:9)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940</cp:revision>
  <cp:lastPrinted>2020-02-11T07:16:18Z</cp:lastPrinted>
  <dcterms:created xsi:type="dcterms:W3CDTF">2017-09-15T07:18:06Z</dcterms:created>
  <dcterms:modified xsi:type="dcterms:W3CDTF">2021-08-11T06:05:37Z</dcterms:modified>
</cp:coreProperties>
</file>